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463E075-19AA-45FE-94C9-87F1F6E818B0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4" autoAdjust="0"/>
  </p:normalViewPr>
  <p:slideViewPr>
    <p:cSldViewPr>
      <p:cViewPr varScale="1">
        <p:scale>
          <a:sx n="91" d="100"/>
          <a:sy n="91" d="100"/>
        </p:scale>
        <p:origin x="-121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01519E-D4A3-4393-AA4E-C62427F8E14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D76AB1-301E-4164-9AA8-9C60A72565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ich_al@ukr.ne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7581" y="3501009"/>
            <a:ext cx="7210803" cy="1008112"/>
          </a:xfrm>
        </p:spPr>
        <p:txBody>
          <a:bodyPr/>
          <a:lstStyle/>
          <a:p>
            <a:r>
              <a:rPr lang="uk-UA" sz="1800" b="1" dirty="0" smtClean="0"/>
              <a:t>УКРАЇНСЬКИЙ ДЕРЖАВНИЙ УНІВЕРСИТЕТ </a:t>
            </a:r>
            <a:br>
              <a:rPr lang="uk-UA" sz="1800" b="1" dirty="0" smtClean="0"/>
            </a:br>
            <a:r>
              <a:rPr lang="uk-UA" sz="1800" b="1" dirty="0" smtClean="0"/>
              <a:t>НАУКИ І ТЕХНОЛОГІЙ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19"/>
            <a:ext cx="5707157" cy="142554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Кафедра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документознавства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та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інформаційної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діяльності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пропонує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провідну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освітню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програму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Україні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яка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забезпечує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якісну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підготовку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бакалаврів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та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магістрів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з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освітньої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програми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ДОКУМЕНТОЗНАВСТВО ТА ІНФОРМАЦІЙНА ДІЯЛЬНІСТЬ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» (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 межах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спеціальності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B13 "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Бібліотечна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інформаційна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та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архівна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справа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«)</a:t>
            </a:r>
            <a:endParaRPr lang="ru-RU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052736"/>
            <a:ext cx="4536504" cy="267765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/>
              </a:rPr>
              <a:t> </a:t>
            </a:r>
          </a:p>
          <a:p>
            <a:pPr algn="ctr"/>
            <a:endParaRPr lang="uk-UA" sz="2400" b="1" dirty="0">
              <a:latin typeface="Arial"/>
            </a:endParaRPr>
          </a:p>
          <a:p>
            <a:pPr algn="ctr"/>
            <a:endParaRPr lang="uk-UA" sz="2400" b="1" dirty="0" smtClean="0">
              <a:latin typeface="Arial"/>
            </a:endParaRPr>
          </a:p>
          <a:p>
            <a:pPr algn="ctr"/>
            <a:endParaRPr lang="uk-UA" sz="2400" b="1" dirty="0">
              <a:latin typeface="Arial"/>
            </a:endParaRPr>
          </a:p>
          <a:p>
            <a:pPr algn="ctr"/>
            <a:endParaRPr lang="ru-RU" sz="2400" b="1" dirty="0" smtClean="0">
              <a:latin typeface="Arial"/>
            </a:endParaRPr>
          </a:p>
          <a:p>
            <a:pPr algn="ctr"/>
            <a:endParaRPr lang="uk-UA" sz="2400" b="1" dirty="0">
              <a:latin typeface="Arial"/>
            </a:endParaRPr>
          </a:p>
          <a:p>
            <a:pPr algn="ctr"/>
            <a:endParaRPr lang="ru-RU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6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5"/>
            <a:ext cx="5707157" cy="3369760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chemeClr val="tx1"/>
                </a:solidFill>
              </a:rPr>
              <a:t>Програма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охоплює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всі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аспекти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документно-інформаційної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діяльності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включаючи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управління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інформаційними</a:t>
            </a:r>
            <a:r>
              <a:rPr lang="ru-RU" sz="2000" i="1" dirty="0">
                <a:solidFill>
                  <a:schemeClr val="tx1"/>
                </a:solidFill>
              </a:rPr>
              <a:t> ресурсами, </a:t>
            </a:r>
            <a:r>
              <a:rPr lang="ru-RU" sz="2000" i="1" dirty="0" err="1">
                <a:solidFill>
                  <a:schemeClr val="tx1"/>
                </a:solidFill>
              </a:rPr>
              <a:t>архівознавство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електронне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діловодство</a:t>
            </a:r>
            <a:r>
              <a:rPr lang="ru-RU" sz="2000" i="1" dirty="0">
                <a:solidFill>
                  <a:schemeClr val="tx1"/>
                </a:solidFill>
              </a:rPr>
              <a:t> та </a:t>
            </a:r>
            <a:r>
              <a:rPr lang="ru-RU" sz="2000" i="1" dirty="0" err="1">
                <a:solidFill>
                  <a:schemeClr val="tx1"/>
                </a:solidFill>
              </a:rPr>
              <a:t>сучасні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інформаційні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технології</a:t>
            </a:r>
            <a:r>
              <a:rPr lang="ru-RU" sz="2000" i="1" dirty="0">
                <a:solidFill>
                  <a:schemeClr val="tx1"/>
                </a:solidFill>
              </a:rPr>
              <a:t>. </a:t>
            </a:r>
            <a:r>
              <a:rPr lang="ru-RU" sz="2000" i="1" dirty="0" err="1">
                <a:solidFill>
                  <a:schemeClr val="tx1"/>
                </a:solidFill>
              </a:rPr>
              <a:t>Навчання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передбачає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практичну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підготовку</a:t>
            </a:r>
            <a:r>
              <a:rPr lang="ru-RU" sz="2000" i="1" dirty="0">
                <a:solidFill>
                  <a:schemeClr val="tx1"/>
                </a:solidFill>
              </a:rPr>
              <a:t> в </a:t>
            </a:r>
            <a:r>
              <a:rPr lang="ru-RU" sz="2000" i="1" dirty="0" err="1">
                <a:solidFill>
                  <a:schemeClr val="tx1"/>
                </a:solidFill>
              </a:rPr>
              <a:t>реальних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умовах</a:t>
            </a:r>
            <a:r>
              <a:rPr lang="ru-RU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0" y="1270000"/>
            <a:ext cx="7620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400" b="1" dirty="0" err="1" smtClean="0">
                <a:latin typeface="Arial"/>
              </a:rPr>
              <a:t>Освітня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b="1" dirty="0" err="1" smtClean="0">
                <a:latin typeface="Arial"/>
              </a:rPr>
              <a:t>програма</a:t>
            </a:r>
            <a:r>
              <a:rPr lang="ru-RU" sz="2400" b="1" dirty="0" smtClean="0">
                <a:latin typeface="Arial"/>
              </a:rPr>
              <a:t> '</a:t>
            </a:r>
            <a:r>
              <a:rPr lang="ru-RU" sz="2400" b="1" dirty="0" err="1" smtClean="0">
                <a:latin typeface="Arial"/>
              </a:rPr>
              <a:t>Документознавство</a:t>
            </a:r>
            <a:r>
              <a:rPr lang="ru-RU" sz="2400" b="1" dirty="0" smtClean="0">
                <a:latin typeface="Arial"/>
              </a:rPr>
              <a:t> та </a:t>
            </a:r>
            <a:r>
              <a:rPr lang="ru-RU" sz="2400" b="1" dirty="0" err="1" smtClean="0">
                <a:latin typeface="Arial"/>
              </a:rPr>
              <a:t>інформаційна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b="1" dirty="0" err="1" smtClean="0">
                <a:latin typeface="Arial"/>
              </a:rPr>
              <a:t>діяльність</a:t>
            </a:r>
            <a:r>
              <a:rPr lang="ru-RU" sz="2400" b="1" dirty="0" smtClean="0">
                <a:latin typeface="Arial"/>
              </a:rPr>
              <a:t>' </a:t>
            </a:r>
            <a:r>
              <a:rPr lang="ru-RU" sz="2400" b="1" dirty="0" err="1" smtClean="0">
                <a:latin typeface="Arial"/>
              </a:rPr>
              <a:t>спеціальності</a:t>
            </a:r>
            <a:r>
              <a:rPr lang="ru-RU" sz="2400" b="1" dirty="0" smtClean="0">
                <a:latin typeface="Arial"/>
              </a:rPr>
              <a:t> B13</a:t>
            </a:r>
            <a:endParaRPr lang="ru-RU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5904656" cy="2448272"/>
          </a:xfrm>
        </p:spPr>
        <p:txBody>
          <a:bodyPr>
            <a:normAutofit/>
          </a:bodyPr>
          <a:lstStyle/>
          <a:p>
            <a:r>
              <a:rPr lang="ru-RU" i="1" dirty="0"/>
              <a:t>Кафедра </a:t>
            </a:r>
            <a:r>
              <a:rPr lang="ru-RU" i="1" dirty="0" err="1"/>
              <a:t>забезпечена</a:t>
            </a:r>
            <a:r>
              <a:rPr lang="ru-RU" i="1" dirty="0"/>
              <a:t> </a:t>
            </a:r>
            <a:r>
              <a:rPr lang="ru-RU" i="1" dirty="0" err="1"/>
              <a:t>викладачами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є </a:t>
            </a:r>
            <a:r>
              <a:rPr lang="ru-RU" i="1" dirty="0" err="1"/>
              <a:t>провідними</a:t>
            </a:r>
            <a:r>
              <a:rPr lang="ru-RU" i="1" dirty="0"/>
              <a:t> </a:t>
            </a:r>
            <a:r>
              <a:rPr lang="ru-RU" i="1" dirty="0" err="1"/>
              <a:t>спеціалістами</a:t>
            </a:r>
            <a:r>
              <a:rPr lang="ru-RU" i="1" dirty="0"/>
              <a:t> у </a:t>
            </a:r>
            <a:r>
              <a:rPr lang="ru-RU" i="1" dirty="0" err="1"/>
              <a:t>своїй</a:t>
            </a:r>
            <a:r>
              <a:rPr lang="ru-RU" i="1" dirty="0"/>
              <a:t> </a:t>
            </a:r>
            <a:r>
              <a:rPr lang="ru-RU" i="1" dirty="0" err="1" smtClean="0"/>
              <a:t>галузі</a:t>
            </a:r>
            <a:r>
              <a:rPr lang="uk-UA" i="1" dirty="0" smtClean="0"/>
              <a:t>, авторами численних публікацій в Україні та поза її межами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70000" y="1270000"/>
            <a:ext cx="7620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400" b="1" dirty="0" err="1" smtClean="0">
                <a:latin typeface="Arial"/>
              </a:rPr>
              <a:t>Кваліфікований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b="1" dirty="0" err="1" smtClean="0">
                <a:latin typeface="Arial"/>
              </a:rPr>
              <a:t>викладацький</a:t>
            </a:r>
            <a:r>
              <a:rPr lang="ru-RU" sz="2400" b="1" dirty="0" smtClean="0">
                <a:latin typeface="Arial"/>
              </a:rPr>
              <a:t> склад: </a:t>
            </a:r>
            <a:endParaRPr lang="en-US" sz="2400" b="1" dirty="0" smtClean="0">
              <a:latin typeface="Arial"/>
            </a:endParaRPr>
          </a:p>
          <a:p>
            <a:pPr algn="ctr"/>
            <a:r>
              <a:rPr lang="ru-RU" sz="2400" b="1" dirty="0" err="1" smtClean="0">
                <a:latin typeface="Arial"/>
              </a:rPr>
              <a:t>кандидати</a:t>
            </a:r>
            <a:r>
              <a:rPr lang="ru-RU" sz="2400" b="1" dirty="0" smtClean="0">
                <a:latin typeface="Arial"/>
              </a:rPr>
              <a:t> та </a:t>
            </a:r>
            <a:r>
              <a:rPr lang="ru-RU" sz="2400" b="1" dirty="0" err="1" smtClean="0">
                <a:latin typeface="Arial"/>
              </a:rPr>
              <a:t>доктори</a:t>
            </a:r>
            <a:r>
              <a:rPr lang="ru-RU" sz="2400" b="1" dirty="0" smtClean="0">
                <a:latin typeface="Arial"/>
              </a:rPr>
              <a:t> наук</a:t>
            </a:r>
            <a:endParaRPr lang="ru-RU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0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9" y="3428999"/>
            <a:ext cx="5688632" cy="223224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i="1" dirty="0" err="1">
                <a:solidFill>
                  <a:schemeClr val="tx1"/>
                </a:solidFill>
              </a:rPr>
              <a:t>Університет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має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сучасні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комп'ютерні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лабораторії</a:t>
            </a:r>
            <a:r>
              <a:rPr lang="ru-RU" sz="1600" i="1" dirty="0">
                <a:solidFill>
                  <a:schemeClr val="tx1"/>
                </a:solidFill>
              </a:rPr>
              <a:t>, </a:t>
            </a:r>
            <a:r>
              <a:rPr lang="ru-RU" sz="1600" i="1" dirty="0" err="1" smtClean="0">
                <a:solidFill>
                  <a:schemeClr val="tx1"/>
                </a:solidFill>
              </a:rPr>
              <a:t>приміщення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>
                <a:solidFill>
                  <a:schemeClr val="tx1"/>
                </a:solidFill>
              </a:rPr>
              <a:t>для </a:t>
            </a:r>
            <a:r>
              <a:rPr lang="ru-RU" sz="1600" i="1" dirty="0" err="1">
                <a:solidFill>
                  <a:schemeClr val="tx1"/>
                </a:solidFill>
              </a:rPr>
              <a:t>практичної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підготовки</a:t>
            </a:r>
            <a:r>
              <a:rPr lang="ru-RU" sz="1600" i="1" dirty="0">
                <a:solidFill>
                  <a:schemeClr val="tx1"/>
                </a:solidFill>
              </a:rPr>
              <a:t> та </a:t>
            </a:r>
            <a:r>
              <a:rPr lang="ru-RU" sz="1600" i="1" dirty="0" err="1">
                <a:solidFill>
                  <a:schemeClr val="tx1"/>
                </a:solidFill>
              </a:rPr>
              <a:t>спеціалізовані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аудиторії</a:t>
            </a:r>
            <a:r>
              <a:rPr lang="ru-RU" sz="1600" i="1" dirty="0">
                <a:solidFill>
                  <a:schemeClr val="tx1"/>
                </a:solidFill>
              </a:rPr>
              <a:t>. </a:t>
            </a:r>
            <a:r>
              <a:rPr lang="ru-RU" sz="1600" i="1" dirty="0" err="1">
                <a:solidFill>
                  <a:schemeClr val="tx1"/>
                </a:solidFill>
              </a:rPr>
              <a:t>Студенти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мають</a:t>
            </a:r>
            <a:r>
              <a:rPr lang="ru-RU" sz="1600" i="1" dirty="0">
                <a:solidFill>
                  <a:schemeClr val="tx1"/>
                </a:solidFill>
              </a:rPr>
              <a:t> доступ до </a:t>
            </a:r>
            <a:r>
              <a:rPr lang="ru-RU" sz="1600" i="1" dirty="0" err="1">
                <a:solidFill>
                  <a:schemeClr val="tx1"/>
                </a:solidFill>
              </a:rPr>
              <a:t>електронних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ресурсів</a:t>
            </a:r>
            <a:r>
              <a:rPr lang="ru-RU" sz="1600" i="1" dirty="0">
                <a:solidFill>
                  <a:schemeClr val="tx1"/>
                </a:solidFill>
              </a:rPr>
              <a:t> та </a:t>
            </a:r>
            <a:r>
              <a:rPr lang="ru-RU" sz="1600" i="1" dirty="0" err="1">
                <a:solidFill>
                  <a:schemeClr val="tx1"/>
                </a:solidFill>
              </a:rPr>
              <a:t>бібліотечних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фондів</a:t>
            </a:r>
            <a:r>
              <a:rPr lang="ru-RU" sz="1600" i="1" dirty="0">
                <a:solidFill>
                  <a:schemeClr val="tx1"/>
                </a:solidFill>
              </a:rPr>
              <a:t>, </a:t>
            </a:r>
            <a:r>
              <a:rPr lang="ru-RU" sz="1600" i="1" dirty="0" err="1">
                <a:solidFill>
                  <a:schemeClr val="tx1"/>
                </a:solidFill>
              </a:rPr>
              <a:t>що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дозволяє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виконувати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дослідження</a:t>
            </a:r>
            <a:r>
              <a:rPr lang="ru-RU" sz="1600" i="1" dirty="0">
                <a:solidFill>
                  <a:schemeClr val="tx1"/>
                </a:solidFill>
              </a:rPr>
              <a:t> на </a:t>
            </a:r>
            <a:r>
              <a:rPr lang="ru-RU" sz="1600" i="1" dirty="0" err="1">
                <a:solidFill>
                  <a:schemeClr val="tx1"/>
                </a:solidFill>
              </a:rPr>
              <a:t>високому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рівні</a:t>
            </a:r>
            <a:r>
              <a:rPr lang="ru-RU" sz="16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0" y="1270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400" b="1" dirty="0" smtClean="0">
                <a:latin typeface="Arial"/>
              </a:rPr>
              <a:t> </a:t>
            </a:r>
            <a:endParaRPr lang="ru-RU" sz="2400" b="1" dirty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77800"/>
            <a:ext cx="2963168" cy="296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564904"/>
            <a:ext cx="5976664" cy="23762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Випускники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кафедри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успішно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працюють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в органах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влади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інформаційних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агенціях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архівах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, банках,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видавництвах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та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інших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установах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. Вони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затребувані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як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фахівці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з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управління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документами та </a:t>
            </a:r>
            <a:r>
              <a:rPr lang="ru-RU" i="1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інформаційними</a:t>
            </a:r>
            <a:r>
              <a:rPr lang="ru-RU" i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 ресурсами.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0" y="1270000"/>
            <a:ext cx="7620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400" b="1" dirty="0" err="1" smtClean="0">
                <a:latin typeface="Arial"/>
              </a:rPr>
              <a:t>Можливості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b="1" dirty="0" err="1" smtClean="0">
                <a:latin typeface="Arial"/>
              </a:rPr>
              <a:t>працевлаштування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b="1" dirty="0" err="1" smtClean="0">
                <a:latin typeface="Arial"/>
              </a:rPr>
              <a:t>випускників</a:t>
            </a:r>
            <a:r>
              <a:rPr lang="ru-RU" sz="2400" b="1" dirty="0" smtClean="0">
                <a:latin typeface="Arial"/>
              </a:rPr>
              <a:t> </a:t>
            </a:r>
            <a:endParaRPr lang="ru-RU" sz="2400" b="1" dirty="0" smtClean="0">
              <a:latin typeface="Arial"/>
            </a:endParaRPr>
          </a:p>
          <a:p>
            <a:r>
              <a:rPr lang="ru-RU" sz="2400" b="1" dirty="0" smtClean="0">
                <a:latin typeface="Arial"/>
              </a:rPr>
              <a:t>у </a:t>
            </a:r>
            <a:r>
              <a:rPr lang="ru-RU" sz="2400" b="1" dirty="0" err="1" smtClean="0">
                <a:latin typeface="Arial"/>
              </a:rPr>
              <a:t>різних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b="1" dirty="0" err="1" smtClean="0">
                <a:latin typeface="Arial"/>
              </a:rPr>
              <a:t>галузях</a:t>
            </a:r>
            <a:endParaRPr lang="ru-RU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720841"/>
            <a:ext cx="568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Якщо</a:t>
            </a:r>
            <a:r>
              <a:rPr lang="ru-RU" i="1" dirty="0"/>
              <a:t> у Вас </a:t>
            </a:r>
            <a:r>
              <a:rPr lang="ru-RU" i="1" dirty="0" err="1"/>
              <a:t>виникли</a:t>
            </a:r>
            <a:r>
              <a:rPr lang="ru-RU" i="1" dirty="0"/>
              <a:t> </a:t>
            </a:r>
            <a:r>
              <a:rPr lang="ru-RU" i="1" dirty="0" err="1"/>
              <a:t>питання</a:t>
            </a:r>
            <a:r>
              <a:rPr lang="ru-RU" i="1" dirty="0"/>
              <a:t>, </a:t>
            </a:r>
            <a:r>
              <a:rPr lang="ru-RU" i="1" dirty="0" err="1"/>
              <a:t>звертайтесь</a:t>
            </a:r>
            <a:r>
              <a:rPr lang="ru-RU" i="1" dirty="0"/>
              <a:t>:  </a:t>
            </a:r>
          </a:p>
          <a:p>
            <a:r>
              <a:rPr lang="ru-RU" i="1" dirty="0" smtClean="0"/>
              <a:t>З </a:t>
            </a:r>
            <a:r>
              <a:rPr lang="ru-RU" i="1" dirty="0" err="1" smtClean="0"/>
              <a:t>питань</a:t>
            </a:r>
            <a:r>
              <a:rPr lang="ru-RU" i="1" dirty="0"/>
              <a:t> </a:t>
            </a:r>
            <a:r>
              <a:rPr lang="ru-RU" i="1" dirty="0" err="1"/>
              <a:t>прийому</a:t>
            </a:r>
            <a:r>
              <a:rPr lang="ru-RU" i="1" dirty="0"/>
              <a:t> на </a:t>
            </a:r>
            <a:r>
              <a:rPr lang="ru-RU" i="1" dirty="0" err="1"/>
              <a:t>рівень</a:t>
            </a:r>
            <a:r>
              <a:rPr lang="ru-RU" i="1" dirty="0"/>
              <a:t> Бакалавр на </a:t>
            </a:r>
            <a:r>
              <a:rPr lang="ru-RU" i="1" dirty="0" err="1"/>
              <a:t>базі</a:t>
            </a:r>
            <a:r>
              <a:rPr lang="ru-RU" i="1" dirty="0"/>
              <a:t> </a:t>
            </a:r>
            <a:r>
              <a:rPr lang="ru-RU" i="1" dirty="0" err="1"/>
              <a:t>повної</a:t>
            </a:r>
            <a:r>
              <a:rPr lang="ru-RU" i="1" dirty="0"/>
              <a:t> </a:t>
            </a:r>
            <a:r>
              <a:rPr lang="ru-RU" i="1" dirty="0" err="1"/>
              <a:t>середньої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:</a:t>
            </a:r>
          </a:p>
          <a:p>
            <a:r>
              <a:rPr lang="ru-RU" i="1" dirty="0" err="1"/>
              <a:t>кімната</a:t>
            </a:r>
            <a:r>
              <a:rPr lang="ru-RU" i="1" dirty="0"/>
              <a:t> 151, телефон (063) 370-42-94 </a:t>
            </a:r>
          </a:p>
          <a:p>
            <a:r>
              <a:rPr lang="ru-RU" i="1" dirty="0"/>
              <a:t>З </a:t>
            </a:r>
            <a:r>
              <a:rPr lang="ru-RU" i="1" dirty="0" err="1"/>
              <a:t>питань</a:t>
            </a:r>
            <a:r>
              <a:rPr lang="ru-RU" i="1" dirty="0"/>
              <a:t> </a:t>
            </a:r>
            <a:r>
              <a:rPr lang="ru-RU" i="1" dirty="0" err="1"/>
              <a:t>прийому</a:t>
            </a:r>
            <a:r>
              <a:rPr lang="ru-RU" i="1" dirty="0"/>
              <a:t> на </a:t>
            </a:r>
            <a:r>
              <a:rPr lang="ru-RU" i="1" dirty="0" err="1"/>
              <a:t>рівень</a:t>
            </a:r>
            <a:r>
              <a:rPr lang="ru-RU" i="1" dirty="0"/>
              <a:t> Бакалавр на </a:t>
            </a:r>
            <a:r>
              <a:rPr lang="ru-RU" i="1" dirty="0" err="1"/>
              <a:t>базі</a:t>
            </a:r>
            <a:r>
              <a:rPr lang="ru-RU" i="1" dirty="0"/>
              <a:t> ОКР </a:t>
            </a:r>
            <a:r>
              <a:rPr lang="ru-RU" i="1" dirty="0" err="1"/>
              <a:t>Молодший</a:t>
            </a:r>
            <a:r>
              <a:rPr lang="ru-RU" i="1" dirty="0"/>
              <a:t> </a:t>
            </a:r>
            <a:r>
              <a:rPr lang="ru-RU" i="1" dirty="0" err="1"/>
              <a:t>спеціаліст</a:t>
            </a:r>
            <a:r>
              <a:rPr lang="ru-RU" i="1" dirty="0"/>
              <a:t>:</a:t>
            </a:r>
          </a:p>
          <a:p>
            <a:r>
              <a:rPr lang="ru-RU" i="1" dirty="0" err="1"/>
              <a:t>кімната</a:t>
            </a:r>
            <a:r>
              <a:rPr lang="ru-RU" i="1" dirty="0"/>
              <a:t> 261, телефон (063) 370-42-93 </a:t>
            </a:r>
          </a:p>
          <a:p>
            <a:r>
              <a:rPr lang="ru-RU" i="1" dirty="0"/>
              <a:t>З </a:t>
            </a:r>
            <a:r>
              <a:rPr lang="ru-RU" i="1" dirty="0" err="1"/>
              <a:t>питань</a:t>
            </a:r>
            <a:r>
              <a:rPr lang="ru-RU" i="1" dirty="0"/>
              <a:t> </a:t>
            </a:r>
            <a:r>
              <a:rPr lang="ru-RU" i="1" dirty="0" err="1"/>
              <a:t>прийому</a:t>
            </a:r>
            <a:r>
              <a:rPr lang="ru-RU" i="1" dirty="0"/>
              <a:t> на </a:t>
            </a:r>
            <a:r>
              <a:rPr lang="ru-RU" i="1" dirty="0" err="1"/>
              <a:t>рівень</a:t>
            </a:r>
            <a:r>
              <a:rPr lang="ru-RU" i="1" dirty="0"/>
              <a:t> </a:t>
            </a:r>
            <a:r>
              <a:rPr lang="ru-RU" i="1" dirty="0" err="1"/>
              <a:t>Магістр</a:t>
            </a:r>
            <a:r>
              <a:rPr lang="ru-RU" i="1" dirty="0"/>
              <a:t>:</a:t>
            </a:r>
          </a:p>
          <a:p>
            <a:r>
              <a:rPr lang="ru-RU" i="1" dirty="0" err="1"/>
              <a:t>кімната</a:t>
            </a:r>
            <a:r>
              <a:rPr lang="ru-RU" i="1" dirty="0"/>
              <a:t> 112, телефон (063) </a:t>
            </a:r>
            <a:r>
              <a:rPr lang="ru-RU" i="1" dirty="0" smtClean="0"/>
              <a:t>370-42-95</a:t>
            </a:r>
          </a:p>
          <a:p>
            <a:endParaRPr lang="uk-UA" i="1" dirty="0"/>
          </a:p>
          <a:p>
            <a:r>
              <a:rPr lang="uk-UA" i="1" dirty="0" smtClean="0"/>
              <a:t>Завідувач кафедри документознавства та інформаційної діяльності доктор історичних наук, професор Олександр </a:t>
            </a:r>
            <a:r>
              <a:rPr lang="uk-UA" i="1" dirty="0" err="1" smtClean="0"/>
              <a:t>Михайлюк</a:t>
            </a:r>
            <a:endParaRPr lang="uk-UA" i="1" dirty="0" smtClean="0"/>
          </a:p>
          <a:p>
            <a:r>
              <a:rPr lang="en-US" i="1" dirty="0" smtClean="0">
                <a:hlinkClick r:id="rId2"/>
              </a:rPr>
              <a:t>mich_al@ukr.net</a:t>
            </a:r>
            <a:endParaRPr lang="en-US" i="1" dirty="0" smtClean="0"/>
          </a:p>
          <a:p>
            <a:r>
              <a:rPr lang="ru-RU" i="1" dirty="0"/>
              <a:t>+380 50 362 75 28</a:t>
            </a:r>
          </a:p>
        </p:txBody>
      </p:sp>
    </p:spTree>
    <p:extLst>
      <p:ext uri="{BB962C8B-B14F-4D97-AF65-F5344CB8AC3E}">
        <p14:creationId xmlns:p14="http://schemas.microsoft.com/office/powerpoint/2010/main" val="34686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3" y="476672"/>
            <a:ext cx="843284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131</TotalTime>
  <Words>188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УКРАЇНСЬКИЙ ДЕРЖАВНИЙ УНІВЕРСИТЕТ  НАУКИ І ТЕХНОЛОГІЙ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2024-10-18T04:02:57Z</dcterms:created>
  <dcterms:modified xsi:type="dcterms:W3CDTF">2024-10-18T06:27:03Z</dcterms:modified>
</cp:coreProperties>
</file>